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2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F7CC-441C-46EE-97F6-EE34CBE3F129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AF-FB6F-4975-88D8-614E4C666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F7CC-441C-46EE-97F6-EE34CBE3F129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AF-FB6F-4975-88D8-614E4C666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F7CC-441C-46EE-97F6-EE34CBE3F129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AF-FB6F-4975-88D8-614E4C666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F7CC-441C-46EE-97F6-EE34CBE3F129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AF-FB6F-4975-88D8-614E4C666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F7CC-441C-46EE-97F6-EE34CBE3F129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AF-FB6F-4975-88D8-614E4C666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F7CC-441C-46EE-97F6-EE34CBE3F129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AF-FB6F-4975-88D8-614E4C666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F7CC-441C-46EE-97F6-EE34CBE3F129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AF-FB6F-4975-88D8-614E4C666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F7CC-441C-46EE-97F6-EE34CBE3F129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AF-FB6F-4975-88D8-614E4C666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F7CC-441C-46EE-97F6-EE34CBE3F129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AF-FB6F-4975-88D8-614E4C666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F7CC-441C-46EE-97F6-EE34CBE3F129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AF-FB6F-4975-88D8-614E4C666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F7CC-441C-46EE-97F6-EE34CBE3F129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AF-FB6F-4975-88D8-614E4C666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5F7CC-441C-46EE-97F6-EE34CBE3F129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8F7AF-FB6F-4975-88D8-614E4C6663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1297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sz="33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3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/>
              <a:t>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ru-RU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Педагогическое </a:t>
            </a:r>
            <a:r>
              <a:rPr lang="ru-RU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проектирование условий развития </a:t>
            </a:r>
            <a:br>
              <a:rPr lang="ru-RU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познавательно-исследовательской и проектной деятельности </a:t>
            </a:r>
            <a:br>
              <a:rPr lang="ru-RU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детей дошкольного и младшего школьного возраста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3200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kumimoji="0" lang="ru-RU" sz="1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 CYR" charset="-52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 CYR" charset="-52"/>
                <a:ea typeface="Calibri" pitchFamily="34" charset="0"/>
                <a:cs typeface="Times New Roman" pitchFamily="18" charset="0"/>
              </a:rPr>
            </a:br>
            <a: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 CYR" charset="-52"/>
                <a:ea typeface="Calibri" pitchFamily="34" charset="0"/>
                <a:cs typeface="Times New Roman" pitchFamily="18" charset="0"/>
              </a:rPr>
              <a:t/>
            </a:r>
            <a:b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 CYR" charset="-52"/>
                <a:ea typeface="Calibri" pitchFamily="34" charset="0"/>
                <a:cs typeface="Times New Roman" pitchFamily="18" charset="0"/>
              </a:rPr>
            </a:b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3212976"/>
            <a:ext cx="9144000" cy="364502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 smtClean="0"/>
          </a:p>
          <a:p>
            <a:pPr>
              <a:buNone/>
            </a:pPr>
            <a:endParaRPr lang="ru-RU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Кларина  Любовь Матвеевна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 CYR" charset="-52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 CYR" charset="-52"/>
                <a:ea typeface="Calibri" pitchFamily="34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996952"/>
            <a:ext cx="5313637" cy="304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488" cy="6297612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br>
              <a:rPr lang="ru-RU" smtClean="0"/>
            </a:br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Общая схема  педагогического проекта</a:t>
            </a:r>
            <a:endParaRPr lang="ru-RU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765443"/>
            <a:ext cx="9144000" cy="6092557"/>
            <a:chOff x="-927" y="1252"/>
            <a:chExt cx="10307" cy="3396"/>
          </a:xfrm>
        </p:grpSpPr>
        <p:sp>
          <p:nvSpPr>
            <p:cNvPr id="12293" name="AutoShape 3"/>
            <p:cNvSpPr>
              <a:spLocks noChangeArrowheads="1"/>
            </p:cNvSpPr>
            <p:nvPr/>
          </p:nvSpPr>
          <p:spPr bwMode="auto">
            <a:xfrm>
              <a:off x="-927" y="1372"/>
              <a:ext cx="10307" cy="3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1873" y="1252"/>
              <a:ext cx="5066" cy="453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lIns="95098" tIns="47549" rIns="95098" bIns="47549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Деятельность по реализации замысла педагогического проекта</a:t>
              </a:r>
              <a:endParaRPr lang="ru-RU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-471" y="1814"/>
              <a:ext cx="8859" cy="412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lIns="95098" tIns="47549" rIns="95098" bIns="47549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i="1" dirty="0" smtClean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Деятельность по развитию  </a:t>
              </a:r>
              <a:endParaRPr lang="ru-RU" sz="1400" b="1" i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i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с</a:t>
              </a:r>
              <a:r>
                <a:rPr lang="ru-RU" sz="1400" b="1" i="1" dirty="0" smtClean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емейно-педагогической </a:t>
              </a:r>
              <a:r>
                <a:rPr lang="ru-RU" sz="1400" b="1" i="1" dirty="0" smtClean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со-бытийной </a:t>
              </a:r>
              <a:r>
                <a:rPr lang="ru-RU" sz="1400" b="1" i="1" dirty="0" smtClean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общности как субъекта образования и развития детей</a:t>
              </a:r>
              <a:endParaRPr lang="ru-RU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2853" y="4192"/>
              <a:ext cx="6398" cy="456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Развитие </a:t>
              </a: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собственной профессиональной субъектности </a:t>
              </a:r>
              <a:r>
                <a:rPr lang="ru-RU" sz="1400" b="1" dirty="0">
                  <a:solidFill>
                    <a:schemeClr val="accent3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(профессиональной позиции и позиционной деятельности)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4962" y="2389"/>
              <a:ext cx="2972" cy="1142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Развитие субъектного </a:t>
              </a:r>
              <a:r>
                <a:rPr lang="ru-RU" sz="1200" b="1" dirty="0">
                  <a:solidFill>
                    <a:schemeClr val="accent1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опыта </a:t>
              </a:r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детей по </a:t>
              </a:r>
              <a:r>
                <a:rPr lang="ru-RU" sz="1200" b="1" dirty="0">
                  <a:solidFill>
                    <a:schemeClr val="accent1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отношению к разным видам детской деятельности (для детских садов), к учебной деятельности (включая проектную и исследовательскую) и поведению (для  начальной школы</a:t>
              </a:r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  <a:endParaRPr lang="ru-RU" sz="20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2298" name="AutoShape 8"/>
            <p:cNvCxnSpPr>
              <a:cxnSpLocks noChangeShapeType="1"/>
            </p:cNvCxnSpPr>
            <p:nvPr/>
          </p:nvCxnSpPr>
          <p:spPr bwMode="auto">
            <a:xfrm>
              <a:off x="9087" y="1587"/>
              <a:ext cx="1" cy="2611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299" name="AutoShape 9"/>
            <p:cNvCxnSpPr>
              <a:cxnSpLocks noChangeShapeType="1"/>
            </p:cNvCxnSpPr>
            <p:nvPr/>
          </p:nvCxnSpPr>
          <p:spPr bwMode="auto">
            <a:xfrm>
              <a:off x="6991" y="1587"/>
              <a:ext cx="2096" cy="1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300" name="AutoShape 10"/>
            <p:cNvCxnSpPr>
              <a:cxnSpLocks noChangeShapeType="1"/>
              <a:endCxn id="1029" idx="0"/>
            </p:cNvCxnSpPr>
            <p:nvPr/>
          </p:nvCxnSpPr>
          <p:spPr bwMode="auto">
            <a:xfrm>
              <a:off x="3931" y="1705"/>
              <a:ext cx="27" cy="10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818" y="2416"/>
              <a:ext cx="3669" cy="523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defRPr/>
              </a:pPr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Приобщение 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детей к </a:t>
              </a:r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культуре, накопленной человечеством</a:t>
              </a:r>
              <a:endParaRPr lang="ru-RU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-532" y="3328"/>
              <a:ext cx="3843" cy="541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Приобщение к общечеловеческим ценностям («Добро», «Любовь», «Красота», «Истина», «Здоровье» , «Самостоятельность», «Активность» ,»Инициативность» и т.д.)</a:t>
              </a:r>
              <a:endParaRPr lang="ru-RU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3914" y="3591"/>
              <a:ext cx="3346" cy="541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Освоение средств  и способов взаимодействия с миром (его познания, преобразования, общения с ним)</a:t>
              </a:r>
              <a:endParaRPr lang="ru-RU" sz="20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2304" name="AutoShape 14"/>
            <p:cNvCxnSpPr>
              <a:cxnSpLocks noChangeShapeType="1"/>
            </p:cNvCxnSpPr>
            <p:nvPr/>
          </p:nvCxnSpPr>
          <p:spPr bwMode="auto">
            <a:xfrm flipH="1">
              <a:off x="1583" y="2922"/>
              <a:ext cx="17" cy="39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305" name="AutoShape 15"/>
            <p:cNvCxnSpPr>
              <a:cxnSpLocks noChangeShapeType="1"/>
            </p:cNvCxnSpPr>
            <p:nvPr/>
          </p:nvCxnSpPr>
          <p:spPr bwMode="auto">
            <a:xfrm flipH="1">
              <a:off x="4369" y="2930"/>
              <a:ext cx="17" cy="661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2306" name="Line 16"/>
            <p:cNvSpPr>
              <a:spLocks noChangeShapeType="1"/>
            </p:cNvSpPr>
            <p:nvPr/>
          </p:nvSpPr>
          <p:spPr bwMode="auto">
            <a:xfrm>
              <a:off x="-706" y="2771"/>
              <a:ext cx="15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Line 17"/>
            <p:cNvSpPr>
              <a:spLocks noChangeShapeType="1"/>
            </p:cNvSpPr>
            <p:nvPr/>
          </p:nvSpPr>
          <p:spPr bwMode="auto">
            <a:xfrm>
              <a:off x="-706" y="1509"/>
              <a:ext cx="0" cy="12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8" name="Line 18"/>
            <p:cNvSpPr>
              <a:spLocks noChangeShapeType="1"/>
            </p:cNvSpPr>
            <p:nvPr/>
          </p:nvSpPr>
          <p:spPr bwMode="auto">
            <a:xfrm>
              <a:off x="-706" y="1508"/>
              <a:ext cx="262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9" name="Line 19"/>
            <p:cNvSpPr>
              <a:spLocks noChangeShapeType="1"/>
            </p:cNvSpPr>
            <p:nvPr/>
          </p:nvSpPr>
          <p:spPr bwMode="auto">
            <a:xfrm>
              <a:off x="2613" y="2169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0" name="Line 20"/>
            <p:cNvSpPr>
              <a:spLocks noChangeShapeType="1"/>
            </p:cNvSpPr>
            <p:nvPr/>
          </p:nvSpPr>
          <p:spPr bwMode="auto">
            <a:xfrm>
              <a:off x="6397" y="2226"/>
              <a:ext cx="1" cy="17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1" name="Line 21"/>
            <p:cNvSpPr>
              <a:spLocks noChangeShapeType="1"/>
            </p:cNvSpPr>
            <p:nvPr/>
          </p:nvSpPr>
          <p:spPr bwMode="auto">
            <a:xfrm>
              <a:off x="2739" y="2226"/>
              <a:ext cx="1" cy="17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74136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 descr="http://www.rus-ameeduforum.com/data/1000021/static/ru_model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8458200" cy="652534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-21613"/>
            <a:ext cx="184630" cy="36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90" tIns="45697" rIns="91390" bIns="45697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2351" y="4335"/>
            <a:chExt cx="7197" cy="2561"/>
          </a:xfrm>
          <a:blipFill>
            <a:blip r:embed="rId2"/>
            <a:tile tx="0" ty="0" sx="100000" sy="100000" flip="none" algn="tl"/>
          </a:blipFill>
        </p:grpSpPr>
        <p:sp>
          <p:nvSpPr>
            <p:cNvPr id="2056" name="AutoShape 8"/>
            <p:cNvSpPr>
              <a:spLocks noChangeAspect="1" noChangeArrowheads="1" noTextEdit="1"/>
            </p:cNvSpPr>
            <p:nvPr/>
          </p:nvSpPr>
          <p:spPr bwMode="auto">
            <a:xfrm>
              <a:off x="2351" y="4335"/>
              <a:ext cx="7197" cy="2561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5" name="AutoShape 7"/>
            <p:cNvSpPr>
              <a:spLocks noChangeArrowheads="1"/>
            </p:cNvSpPr>
            <p:nvPr/>
          </p:nvSpPr>
          <p:spPr bwMode="auto">
            <a:xfrm>
              <a:off x="3172" y="4432"/>
              <a:ext cx="5536" cy="59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indent="342722" algn="ctr" defTabSz="913926" eaLnBrk="0">
                <a:tabLst>
                  <a:tab pos="5937345" algn="l"/>
                </a:tabLst>
              </a:pP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Психолого-педагогические условия введения детей дошкольного и младшего школьного возраста в культуру исследовательской деятельности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AutoShape 6"/>
            <p:cNvSpPr>
              <a:spLocks noChangeArrowheads="1"/>
            </p:cNvSpPr>
            <p:nvPr/>
          </p:nvSpPr>
          <p:spPr bwMode="auto">
            <a:xfrm>
              <a:off x="5836" y="5212"/>
              <a:ext cx="3457" cy="158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Психолого-педагогические условия, способствующие освоению детьми способов исследовательских действий    ("Могу!"):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600" dirty="0" smtClean="0">
                <a:latin typeface="Arial" pitchFamily="34" charset="0"/>
                <a:cs typeface="Arial" pitchFamily="34" charset="0"/>
              </a:endParaRP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r>
                <a:rPr lang="ru-RU" sz="2400" b="1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</a:t>
              </a:r>
              <a:r>
                <a:rPr lang="ru-RU" sz="2000" b="1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процедур  исследовательской деятельности;</a:t>
              </a: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r>
                <a:rPr lang="ru-RU" sz="2000" b="1" i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средств и способов познания. </a:t>
              </a:r>
              <a:endParaRPr lang="ru-RU" sz="2800" dirty="0" smtClean="0">
                <a:latin typeface="Arial" pitchFamily="34" charset="0"/>
                <a:cs typeface="Arial" pitchFamily="34" charset="0"/>
              </a:endParaRPr>
            </a:p>
            <a:p>
              <a:pPr algn="ctr" defTabSz="913926"/>
              <a:endParaRPr lang="ru-RU" sz="36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>
              <a:off x="2492" y="5212"/>
              <a:ext cx="3134" cy="161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indent="342722" algn="ctr" defTabSz="913926" eaLnBrk="0">
                <a:tabLst>
                  <a:tab pos="5937345" algn="l"/>
                </a:tabLst>
              </a:pPr>
              <a:r>
                <a:rPr lang="ru-RU" sz="2000" b="1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Психолого-педагогические условия, способствующие развитию исследовательской позиции ребенка  - </a:t>
              </a:r>
            </a:p>
            <a:p>
              <a:pPr lvl="0" indent="342722" algn="ctr" defTabSz="913926" eaLnBrk="0">
                <a:tabLst>
                  <a:tab pos="5937345" algn="l"/>
                </a:tabLst>
              </a:pPr>
              <a:r>
                <a:rPr lang="ru-RU" sz="2000" b="1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это условия, стимулирующие стремление, мотивацию детей исследовать окружающий мир </a:t>
              </a:r>
            </a:p>
            <a:p>
              <a:pPr lvl="0" indent="342722" algn="ctr" defTabSz="913926" eaLnBrk="0">
                <a:tabLst>
                  <a:tab pos="5937345" algn="l"/>
                </a:tabLst>
              </a:pPr>
              <a:r>
                <a:rPr lang="ru-RU" sz="2000" b="1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("Хочу!" и "Буду!").</a:t>
              </a:r>
              <a:endParaRPr lang="ru-RU" sz="600" dirty="0" smtClean="0">
                <a:latin typeface="Arial" pitchFamily="34" charset="0"/>
                <a:cs typeface="Arial" pitchFamily="34" charset="0"/>
              </a:endParaRPr>
            </a:p>
            <a:p>
              <a:pPr indent="342722" defTabSz="913926" eaLnBrk="0">
                <a:tabLst>
                  <a:tab pos="5937345" algn="l"/>
                </a:tabLst>
              </a:pPr>
              <a:endParaRPr lang="ru-RU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3667" y="4856"/>
              <a:ext cx="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1" name="Line 3"/>
            <p:cNvSpPr>
              <a:spLocks noChangeShapeType="1"/>
            </p:cNvSpPr>
            <p:nvPr/>
          </p:nvSpPr>
          <p:spPr bwMode="auto">
            <a:xfrm flipH="1">
              <a:off x="3966" y="5051"/>
              <a:ext cx="0" cy="161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0" name="Line 2"/>
            <p:cNvSpPr>
              <a:spLocks noChangeShapeType="1"/>
            </p:cNvSpPr>
            <p:nvPr/>
          </p:nvSpPr>
          <p:spPr bwMode="auto">
            <a:xfrm flipH="1">
              <a:off x="7310" y="5051"/>
              <a:ext cx="0" cy="161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57225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Развитие познавательно- исследовательской и проектной деятельности. </a:t>
            </a:r>
          </a:p>
          <a:p>
            <a:pPr algn="ctr">
              <a:buNone/>
            </a:pPr>
            <a:r>
              <a:rPr lang="ru-RU" sz="1600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Схема педагогического проекта</a:t>
            </a:r>
            <a:endParaRPr lang="ru-RU" sz="2400" b="1" i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92696"/>
            <a:ext cx="9144000" cy="6165304"/>
            <a:chOff x="-718" y="943"/>
            <a:chExt cx="10515" cy="4135"/>
          </a:xfrm>
          <a:blipFill>
            <a:blip r:embed="rId2"/>
            <a:tile tx="0" ty="0" sx="100000" sy="100000" flip="none" algn="tl"/>
          </a:blipFill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-718" y="943"/>
              <a:ext cx="10515" cy="4135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>
              <a:off x="9087" y="1588"/>
              <a:ext cx="2" cy="2679"/>
            </a:xfrm>
            <a:prstGeom prst="straightConnector1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>
              <a:off x="6991" y="1587"/>
              <a:ext cx="2096" cy="1"/>
            </a:xfrm>
            <a:prstGeom prst="straightConnector1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 flipH="1">
              <a:off x="3897" y="1749"/>
              <a:ext cx="17" cy="190"/>
            </a:xfrm>
            <a:prstGeom prst="straightConnector1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 flipH="1">
              <a:off x="1583" y="2922"/>
              <a:ext cx="17" cy="399"/>
            </a:xfrm>
            <a:prstGeom prst="straightConnector1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2" name="AutoShape 8"/>
            <p:cNvCxnSpPr>
              <a:cxnSpLocks noChangeShapeType="1"/>
            </p:cNvCxnSpPr>
            <p:nvPr/>
          </p:nvCxnSpPr>
          <p:spPr bwMode="auto">
            <a:xfrm flipH="1">
              <a:off x="4369" y="2922"/>
              <a:ext cx="17" cy="661"/>
            </a:xfrm>
            <a:prstGeom prst="straightConnector1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-706" y="2771"/>
              <a:ext cx="1572" cy="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-706" y="1509"/>
              <a:ext cx="0" cy="1262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-706" y="1508"/>
              <a:ext cx="2620" cy="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2613" y="2169"/>
              <a:ext cx="0" cy="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6397" y="2226"/>
              <a:ext cx="1" cy="174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>
              <a:off x="2738" y="2226"/>
              <a:ext cx="1" cy="174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1818" y="1009"/>
              <a:ext cx="5077" cy="846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87633" tIns="43816" rIns="87633" bIns="438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Деятельность  по  реализации замысла  педагогического проекта, направленного на создание условий для развития познавательно-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исследовательской и проектной деятельности 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детей дошкольного и младшего школьного возраста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615" y="1920"/>
              <a:ext cx="7484" cy="363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87633" tIns="43816" rIns="87633" bIns="438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Деятельность по созданию условий для становления и развития</a:t>
              </a:r>
              <a:r>
                <a:rPr kumimoji="0" lang="ru-RU" sz="1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 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семейно-педагогической</a:t>
              </a:r>
              <a:r>
                <a:rPr kumimoji="0" lang="ru-RU" sz="1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 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со-бытийной общности исследовательской и \ или проектной направленности</a:t>
              </a:r>
              <a:endPara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814" y="2400"/>
              <a:ext cx="3756" cy="522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84262" tIns="42131" rIns="84262" bIns="42131" numCol="1" anchor="t" anchorCtr="0" compatLnSpc="1">
              <a:prstTxWarp prst="textNoShape">
                <a:avLst/>
              </a:prstTxWarp>
            </a:bodyPr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Деятельность по созданию условий для приобщения детей к проектной и исследовательской культуре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4758" y="2400"/>
              <a:ext cx="3668" cy="861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84262" tIns="42131" rIns="84262" bIns="42131" numCol="1" anchor="t" anchorCtr="0" compatLnSpc="1">
              <a:prstTxWarp prst="textNoShape">
                <a:avLst/>
              </a:prstTxWarp>
            </a:bodyPr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Деятельность по созданию условий для развития у дошкольников субъектного опыта исследовательской и проектной деятельности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3848" y="3566"/>
              <a:ext cx="5053" cy="643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84262" tIns="42131" rIns="84262" bIns="4213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Деятельность по созданию условий для  освоения детьми  структур, средств  и способов  познавательно-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исследовательской и проектной деятельности</a:t>
              </a: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-706" y="3321"/>
              <a:ext cx="4352" cy="954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84262" tIns="42131" rIns="84262" bIns="42131" numCol="1" anchor="t" anchorCtr="0" compatLnSpc="1">
              <a:prstTxWarp prst="textNoShape">
                <a:avLst/>
              </a:prstTxWarp>
            </a:bodyPr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Деятельность по созданию условий для становления и развития у детей субъектной позиции по отношению к познавательно-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исследовательской и проектной деятельности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и их предпосылок - соответствующих способностей к саморазвитию, самоопределению, смыслообразованию, рефлексии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2952" y="4267"/>
              <a:ext cx="6398" cy="626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84262" tIns="42131" rIns="84262" bIns="4213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Деятельность по развитию собственной профессиональной субъектности (профессиональной позиции и позиционной деятельности), профессионализма педагога, необходимого для реализации намеченного педагогического проекта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sz="4300" b="1" dirty="0" smtClean="0">
                <a:solidFill>
                  <a:schemeClr val="accent6">
                    <a:lumMod val="50000"/>
                  </a:schemeClr>
                </a:solidFill>
              </a:rPr>
              <a:t>Структура проведения исследования включает: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видение проблемы исследования и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постановку цели,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построение гипотез,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отыскание способов их проверки, 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разработку плана и осуществление этой проверки,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анализ результатов,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умозаключения и выводы,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рефлексию проделанного,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определение сфер и границ  применения результатов исследования.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399</Words>
  <Application>Microsoft Office PowerPoint</Application>
  <PresentationFormat>Экран (4:3)</PresentationFormat>
  <Paragraphs>55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      Педагогическое проектирование условий развития  познавательно-исследовательской и проектной деятельности  детей дошкольного и младшего школьного возраста          </vt:lpstr>
      <vt:lpstr>  </vt:lpstr>
      <vt:lpstr> </vt:lpstr>
      <vt:lpstr> </vt:lpstr>
      <vt:lpstr> </vt:lpstr>
      <vt:lpstr>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Кларина</dc:creator>
  <cp:lastModifiedBy>Кларина</cp:lastModifiedBy>
  <cp:revision>16</cp:revision>
  <dcterms:created xsi:type="dcterms:W3CDTF">2014-12-04T18:03:21Z</dcterms:created>
  <dcterms:modified xsi:type="dcterms:W3CDTF">2014-12-04T19:27:30Z</dcterms:modified>
</cp:coreProperties>
</file>